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  <p:sldId id="261" r:id="rId7"/>
  </p:sldIdLst>
  <p:sldSz cx="10058400" cy="15544800"/>
  <p:notesSz cx="10023475" cy="13263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30250" indent="-2730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462088" indent="-5476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2193925" indent="-8223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925763" indent="-10969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83" autoAdjust="0"/>
  </p:normalViewPr>
  <p:slideViewPr>
    <p:cSldViewPr>
      <p:cViewPr varScale="1">
        <p:scale>
          <a:sx n="34" d="100"/>
          <a:sy n="34" d="100"/>
        </p:scale>
        <p:origin x="-1458" y="-72"/>
      </p:cViewPr>
      <p:guideLst>
        <p:guide orient="horz" pos="4896"/>
        <p:guide pos="3168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4828964"/>
            <a:ext cx="8549640" cy="33320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8808720"/>
            <a:ext cx="7040880" cy="3972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75EB5-C14A-49F1-AE3F-EC011C80019E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AC24D-AB3D-4BFB-9952-270B6C363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8DBA3-39C1-43C4-AA55-C343241497C5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CB982-EE83-4A53-BE13-68A97A417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622514"/>
            <a:ext cx="2263140" cy="132634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622514"/>
            <a:ext cx="6621780" cy="132634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3FCCC-9BD4-403A-9783-9FCBB2AECB66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97698-933A-425D-8787-C17A55CE5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2B8B6-6499-4731-A818-DFBC9BD94D0F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3D7A4-6C71-4307-9370-3BDC5FDC4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9988974"/>
            <a:ext cx="8549640" cy="308737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6588551"/>
            <a:ext cx="8549640" cy="3400424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3239C-B8D1-4BBB-8147-7EDE6CD56269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07FDA-E34B-4D06-A4A8-FC34DDC0B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3627121"/>
            <a:ext cx="4442460" cy="1025884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3627121"/>
            <a:ext cx="4442460" cy="1025884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C5ED-66F6-4085-A6E6-741A8BC34299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A5B19-AC9C-4319-B083-D4846885A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479590"/>
            <a:ext cx="4444207" cy="145012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4929717"/>
            <a:ext cx="4444207" cy="895625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3479590"/>
            <a:ext cx="4445953" cy="145012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4929717"/>
            <a:ext cx="4445953" cy="895625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55930-2757-4355-82FF-3EC9BFADE19A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53369-4B9C-41DE-86C4-4FAD4A930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4AE3B-746F-4B77-83C1-7CE1A15C10E1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AD0A2-2650-4CD5-AFE2-1C5DC1728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B6D51-F4D1-48B0-B806-F76CB164CAAD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342D-32B1-4EE0-84E6-99ABA55EB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618913"/>
            <a:ext cx="3309144" cy="263398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618915"/>
            <a:ext cx="5622925" cy="13267056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3252895"/>
            <a:ext cx="3309144" cy="10633076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30880-DC70-4D25-8A99-EAE3CC22235F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A2437-54CA-49CA-A1FF-C4C50AC4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10881360"/>
            <a:ext cx="6035040" cy="128460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388957"/>
            <a:ext cx="6035040" cy="9326880"/>
          </a:xfrm>
        </p:spPr>
        <p:txBody>
          <a:bodyPr rtlCol="0">
            <a:normAutofit/>
          </a:bodyPr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12165966"/>
            <a:ext cx="6035040" cy="1824354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A346B-3B0B-480A-9155-A8273A53399A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67247-86D2-4F68-8910-91C01F0EA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622300"/>
            <a:ext cx="90519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6304" tIns="73152" rIns="146304" bIns="731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3627438"/>
            <a:ext cx="9051925" cy="1025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6304" tIns="73152" rIns="146304" bIns="73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14408150"/>
            <a:ext cx="2346325" cy="827088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F1151D-CE25-4F7D-A15A-A37B88D70FB8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14408150"/>
            <a:ext cx="3184525" cy="827088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14408150"/>
            <a:ext cx="2346325" cy="827088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7A90DD-3377-4B72-A99F-259EF4528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5pPr>
      <a:lvl6pPr marL="73152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6pPr>
      <a:lvl7pPr marL="146304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7pPr>
      <a:lvl8pPr marL="219456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8pPr>
      <a:lvl9pPr marL="292608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9pPr>
    </p:titleStyle>
    <p:bodyStyle>
      <a:lvl1pPr marL="547688" indent="-5476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745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59050" indent="-365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0888" indent="-365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8288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Solar </a:t>
            </a:r>
            <a:r>
              <a:rPr lang="en-US" sz="4000" dirty="0" smtClean="0"/>
              <a:t>mobile Power </a:t>
            </a:r>
            <a:r>
              <a:rPr lang="en-US" sz="4000" dirty="0" smtClean="0"/>
              <a:t>Station</a:t>
            </a:r>
            <a:r>
              <a:rPr lang="en-US" sz="1600" dirty="0" smtClean="0"/>
              <a:t>, 3/1/2012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i="1" dirty="0" smtClean="0">
                <a:latin typeface="Arial" charset="0"/>
                <a:cs typeface="Arial" charset="0"/>
              </a:rPr>
              <a:t>“Solar Tech: Kelvin Simonson, Corey Robbins, Stan </a:t>
            </a:r>
            <a:r>
              <a:rPr lang="en-US" sz="2200" i="1" dirty="0" err="1" smtClean="0">
                <a:latin typeface="Arial" charset="0"/>
                <a:cs typeface="Arial" charset="0"/>
              </a:rPr>
              <a:t>Kisilitsa</a:t>
            </a:r>
            <a:r>
              <a:rPr lang="en-US" sz="2200" i="1" dirty="0" smtClean="0">
                <a:latin typeface="Arial" charset="0"/>
                <a:cs typeface="Arial" charset="0"/>
              </a:rPr>
              <a:t>,</a:t>
            </a:r>
            <a:br>
              <a:rPr lang="en-US" sz="2200" i="1" dirty="0" smtClean="0">
                <a:latin typeface="Arial" charset="0"/>
                <a:cs typeface="Arial" charset="0"/>
              </a:rPr>
            </a:br>
            <a:r>
              <a:rPr lang="en-US" sz="2200" i="1" dirty="0" smtClean="0">
                <a:latin typeface="Arial" charset="0"/>
                <a:cs typeface="Arial" charset="0"/>
              </a:rPr>
              <a:t>Timmy Maw, Hongsheng Li”</a:t>
            </a:r>
            <a:br>
              <a:rPr lang="en-US" sz="2200" i="1" dirty="0" smtClean="0">
                <a:latin typeface="Arial" charset="0"/>
                <a:cs typeface="Arial" charset="0"/>
              </a:rPr>
            </a:br>
            <a:endParaRPr lang="en-US" sz="1800" i="1" dirty="0" smtClean="0">
              <a:latin typeface="Arial" charset="0"/>
              <a:cs typeface="Arial" charset="0"/>
            </a:endParaRPr>
          </a:p>
        </p:txBody>
      </p:sp>
      <p:sp>
        <p:nvSpPr>
          <p:cNvPr id="2051" name="Text Placeholder 4"/>
          <p:cNvSpPr>
            <a:spLocks noGrp="1"/>
          </p:cNvSpPr>
          <p:nvPr>
            <p:ph type="body" idx="1"/>
          </p:nvPr>
        </p:nvSpPr>
        <p:spPr>
          <a:xfrm>
            <a:off x="0" y="1905000"/>
            <a:ext cx="4445000" cy="890588"/>
          </a:xfrm>
        </p:spPr>
        <p:txBody>
          <a:bodyPr/>
          <a:lstStyle/>
          <a:p>
            <a:pPr eaLnBrk="1" hangingPunct="1"/>
            <a:r>
              <a:rPr lang="en-US" sz="3000" smtClean="0"/>
              <a:t>Problem Definition</a:t>
            </a:r>
          </a:p>
        </p:txBody>
      </p:sp>
      <p:sp>
        <p:nvSpPr>
          <p:cNvPr id="2052" name="Content Placeholder 5"/>
          <p:cNvSpPr>
            <a:spLocks noGrp="1"/>
          </p:cNvSpPr>
          <p:nvPr>
            <p:ph sz="half" idx="2"/>
          </p:nvPr>
        </p:nvSpPr>
        <p:spPr>
          <a:xfrm>
            <a:off x="50800" y="2743200"/>
            <a:ext cx="4445000" cy="3733800"/>
          </a:xfrm>
        </p:spPr>
        <p:txBody>
          <a:bodyPr/>
          <a:lstStyle/>
          <a:p>
            <a:pPr eaLnBrk="1" hangingPunct="1"/>
            <a:r>
              <a:rPr lang="en-US" sz="2000" smtClean="0"/>
              <a:t>Create a solar energy back-up system that can store energy to a battery back up and then provide energy during times of power outages  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b="1" u="sng" smtClean="0"/>
              <a:t>Schedule: </a:t>
            </a:r>
            <a:r>
              <a:rPr lang="en-US" sz="2000" b="1" smtClean="0"/>
              <a:t> </a:t>
            </a:r>
          </a:p>
          <a:p>
            <a:pPr lvl="1" eaLnBrk="1" hangingPunct="1"/>
            <a:r>
              <a:rPr lang="en-US" sz="1400" smtClean="0"/>
              <a:t>Proposal – 7/1/2011</a:t>
            </a:r>
          </a:p>
          <a:p>
            <a:pPr lvl="1" eaLnBrk="1" hangingPunct="1"/>
            <a:r>
              <a:rPr lang="en-US" sz="1400" smtClean="0"/>
              <a:t>Data information on solar cells and battery back-ups – 8/1/2011</a:t>
            </a:r>
          </a:p>
          <a:p>
            <a:pPr lvl="1" eaLnBrk="1" hangingPunct="1"/>
            <a:r>
              <a:rPr lang="en-US" sz="1400" smtClean="0"/>
              <a:t>Working 12V solar charger– 3/1/2012</a:t>
            </a:r>
            <a:endParaRPr lang="en-US" sz="1100" smtClean="0"/>
          </a:p>
          <a:p>
            <a:pPr lvl="1" eaLnBrk="1" hangingPunct="1"/>
            <a:endParaRPr lang="en-US" sz="1400" smtClean="0"/>
          </a:p>
          <a:p>
            <a:pPr eaLnBrk="1" hangingPunct="1"/>
            <a:r>
              <a:rPr lang="en-US" sz="2000" b="1" u="sng" smtClean="0"/>
              <a:t>Resources:</a:t>
            </a:r>
          </a:p>
          <a:p>
            <a:pPr lvl="1" eaLnBrk="1" hangingPunct="1"/>
            <a:r>
              <a:rPr lang="en-US" sz="1400" smtClean="0"/>
              <a:t>ENGR/CS program at Clark college</a:t>
            </a:r>
          </a:p>
          <a:p>
            <a:pPr lvl="1" eaLnBrk="1" hangingPunct="1"/>
            <a:r>
              <a:rPr lang="en-US" sz="1400" smtClean="0"/>
              <a:t>PGE</a:t>
            </a:r>
          </a:p>
          <a:p>
            <a:pPr lvl="1" eaLnBrk="1" hangingPunct="1"/>
            <a:r>
              <a:rPr lang="en-US" sz="1400" smtClean="0"/>
              <a:t>Clark Public Utilities</a:t>
            </a:r>
          </a:p>
          <a:p>
            <a:pPr lvl="1" eaLnBrk="1" hangingPunct="1"/>
            <a:r>
              <a:rPr lang="en-US" sz="1400" smtClean="0"/>
              <a:t>Pacific Power</a:t>
            </a:r>
          </a:p>
          <a:p>
            <a:pPr lvl="1" eaLnBrk="1" hangingPunct="1"/>
            <a:endParaRPr lang="en-US" sz="1400" smtClean="0"/>
          </a:p>
        </p:txBody>
      </p:sp>
      <p:sp>
        <p:nvSpPr>
          <p:cNvPr id="2053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953000" y="1981200"/>
            <a:ext cx="4446588" cy="788988"/>
          </a:xfrm>
        </p:spPr>
        <p:txBody>
          <a:bodyPr/>
          <a:lstStyle/>
          <a:p>
            <a:pPr eaLnBrk="1" hangingPunct="1"/>
            <a:r>
              <a:rPr lang="en-US" sz="3000" smtClean="0"/>
              <a:t>Competitive Analysis</a:t>
            </a:r>
          </a:p>
        </p:txBody>
      </p:sp>
      <p:sp>
        <p:nvSpPr>
          <p:cNvPr id="2054" name="Content Placeholder 7"/>
          <p:cNvSpPr>
            <a:spLocks noGrp="1"/>
          </p:cNvSpPr>
          <p:nvPr>
            <p:ph sz="quarter" idx="4"/>
          </p:nvPr>
        </p:nvSpPr>
        <p:spPr>
          <a:xfrm>
            <a:off x="5257800" y="7467600"/>
            <a:ext cx="4275138" cy="2133600"/>
          </a:xfrm>
        </p:spPr>
        <p:txBody>
          <a:bodyPr/>
          <a:lstStyle/>
          <a:p>
            <a:pPr eaLnBrk="1" hangingPunct="1"/>
            <a:r>
              <a:rPr lang="en-US" sz="2000" smtClean="0"/>
              <a:t>Home owners</a:t>
            </a:r>
          </a:p>
          <a:p>
            <a:pPr eaLnBrk="1" hangingPunct="1"/>
            <a:r>
              <a:rPr lang="en-US" sz="2000" smtClean="0"/>
              <a:t>Small businesses</a:t>
            </a:r>
          </a:p>
          <a:p>
            <a:pPr eaLnBrk="1" hangingPunct="1"/>
            <a:r>
              <a:rPr lang="en-US" sz="2000" smtClean="0"/>
              <a:t>Large businesses</a:t>
            </a:r>
          </a:p>
          <a:p>
            <a:pPr eaLnBrk="1" hangingPunct="1"/>
            <a:r>
              <a:rPr lang="en-US" sz="2000" smtClean="0"/>
              <a:t>Government/military buildings</a:t>
            </a:r>
          </a:p>
          <a:p>
            <a:pPr eaLnBrk="1" hangingPunct="1"/>
            <a:r>
              <a:rPr lang="en-US" sz="2000" smtClean="0"/>
              <a:t>Educational buildings </a:t>
            </a:r>
          </a:p>
        </p:txBody>
      </p:sp>
      <p:sp>
        <p:nvSpPr>
          <p:cNvPr id="2055" name="Text Placeholder 4"/>
          <p:cNvSpPr txBox="1">
            <a:spLocks/>
          </p:cNvSpPr>
          <p:nvPr/>
        </p:nvSpPr>
        <p:spPr bwMode="auto">
          <a:xfrm>
            <a:off x="0" y="7772400"/>
            <a:ext cx="4648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" tIns="73152" rIns="146304" bIns="73152" anchor="b"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3000" b="1">
                <a:latin typeface="Calibri" pitchFamily="34" charset="0"/>
              </a:rPr>
              <a:t>Solution Specifications</a:t>
            </a:r>
          </a:p>
        </p:txBody>
      </p:sp>
      <p:sp>
        <p:nvSpPr>
          <p:cNvPr id="2056" name="Content Placeholder 5"/>
          <p:cNvSpPr txBox="1">
            <a:spLocks/>
          </p:cNvSpPr>
          <p:nvPr/>
        </p:nvSpPr>
        <p:spPr bwMode="auto">
          <a:xfrm>
            <a:off x="127000" y="8382000"/>
            <a:ext cx="4445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" tIns="73152" rIns="146304" bIns="73152"/>
          <a:lstStyle/>
          <a:p>
            <a:pPr marL="547688" indent="-547688">
              <a:spcBef>
                <a:spcPct val="20000"/>
              </a:spcBef>
              <a:buFont typeface="Arial" charset="0"/>
              <a:buChar char="•"/>
            </a:pPr>
            <a:r>
              <a:rPr lang="en-US" sz="2000" b="1" u="sng">
                <a:latin typeface="Calibri" pitchFamily="34" charset="0"/>
              </a:rPr>
              <a:t>Operation Description:</a:t>
            </a:r>
            <a:r>
              <a:rPr lang="en-US" sz="2000">
                <a:latin typeface="Calibri" pitchFamily="34" charset="0"/>
              </a:rPr>
              <a:t>  A bank of solar cells will harness solar energy and store the energy.  During time of brief power outages (12-24 hours).  The stored energy will then be used to restore basic energy needs during the brief interrupt of power</a:t>
            </a:r>
            <a:endParaRPr lang="en-US" sz="2000" b="1" u="sng">
              <a:latin typeface="Calibri" pitchFamily="34" charset="0"/>
            </a:endParaRPr>
          </a:p>
          <a:p>
            <a:pPr marL="547688" indent="-547688">
              <a:spcBef>
                <a:spcPct val="20000"/>
              </a:spcBef>
              <a:buFont typeface="Arial" charset="0"/>
              <a:buChar char="•"/>
            </a:pPr>
            <a:r>
              <a:rPr lang="en-US" sz="2000" b="1" u="sng">
                <a:latin typeface="Calibri" pitchFamily="34" charset="0"/>
              </a:rPr>
              <a:t>Component Specifications:</a:t>
            </a:r>
          </a:p>
          <a:p>
            <a:pPr marL="1277938" lvl="1" indent="-547688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5-watt, 12V solar panel</a:t>
            </a:r>
          </a:p>
          <a:p>
            <a:pPr marL="1277938" lvl="1" indent="-547688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12V rechargeable deep cycle battery</a:t>
            </a:r>
          </a:p>
          <a:p>
            <a:pPr marL="1277938" lvl="1" indent="-547688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Housing for battery/Solar panel</a:t>
            </a:r>
          </a:p>
          <a:p>
            <a:pPr marL="1277938" lvl="1" indent="-547688">
              <a:spcBef>
                <a:spcPct val="20000"/>
              </a:spcBef>
            </a:pPr>
            <a:endParaRPr lang="en-US" sz="2000">
              <a:latin typeface="Calibri" pitchFamily="34" charset="0"/>
            </a:endParaRPr>
          </a:p>
          <a:p>
            <a:pPr marL="547688" indent="-547688">
              <a:spcBef>
                <a:spcPct val="20000"/>
              </a:spcBef>
            </a:pPr>
            <a:endParaRPr lang="en-US" sz="2000">
              <a:latin typeface="Calibri" pitchFamily="34" charset="0"/>
            </a:endParaRPr>
          </a:p>
        </p:txBody>
      </p:sp>
      <p:sp>
        <p:nvSpPr>
          <p:cNvPr id="9" name="Text Placeholder 6"/>
          <p:cNvSpPr txBox="1">
            <a:spLocks/>
          </p:cNvSpPr>
          <p:nvPr/>
        </p:nvSpPr>
        <p:spPr bwMode="auto">
          <a:xfrm>
            <a:off x="4953000" y="6858000"/>
            <a:ext cx="42672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" tIns="73152" rIns="146304" bIns="73152" anchor="b"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sz="3000" b="1" dirty="0">
                <a:latin typeface="+mn-lt"/>
                <a:cs typeface="+mn-cs"/>
              </a:rPr>
              <a:t>Potential Applications</a:t>
            </a:r>
          </a:p>
        </p:txBody>
      </p:sp>
      <p:sp>
        <p:nvSpPr>
          <p:cNvPr id="10" name="Content Placeholder 7"/>
          <p:cNvSpPr txBox="1">
            <a:spLocks/>
          </p:cNvSpPr>
          <p:nvPr/>
        </p:nvSpPr>
        <p:spPr bwMode="auto">
          <a:xfrm>
            <a:off x="5105400" y="2743200"/>
            <a:ext cx="427513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" tIns="73152" rIns="146304" bIns="73152"/>
          <a:lstStyle/>
          <a:p>
            <a:pPr marL="548640" indent="-54864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PGE, Pacific Power, Clark Public Utilities, and many other </a:t>
            </a:r>
            <a:r>
              <a:rPr lang="en-US" sz="2000">
                <a:latin typeface="+mn-lt"/>
                <a:cs typeface="+mn-cs"/>
              </a:rPr>
              <a:t>small </a:t>
            </a:r>
            <a:r>
              <a:rPr lang="en-US" sz="2000">
                <a:latin typeface="+mn-lt"/>
                <a:cs typeface="+mn-cs"/>
              </a:rPr>
              <a:t>businesses</a:t>
            </a:r>
            <a:endParaRPr lang="en-US" sz="2000" dirty="0">
              <a:latin typeface="+mn-lt"/>
              <a:cs typeface="+mn-cs"/>
            </a:endParaRPr>
          </a:p>
          <a:p>
            <a:pPr marL="1278890" lvl="1" indent="-54864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b="1" u="sng" dirty="0">
                <a:latin typeface="+mn-lt"/>
                <a:cs typeface="+mn-cs"/>
              </a:rPr>
              <a:t>Cons: </a:t>
            </a:r>
            <a:r>
              <a:rPr lang="en-US" sz="2000" dirty="0">
                <a:latin typeface="+mn-lt"/>
                <a:cs typeface="+mn-cs"/>
              </a:rPr>
              <a:t> These companies are all big name companies and have reliable resources.  They also already have the consumer market </a:t>
            </a:r>
          </a:p>
          <a:p>
            <a:pPr marL="1278890" lvl="1" indent="-54864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b="1" u="sng" dirty="0">
                <a:latin typeface="+mn-lt"/>
                <a:cs typeface="+mn-cs"/>
              </a:rPr>
              <a:t>Pros:</a:t>
            </a:r>
            <a:r>
              <a:rPr lang="en-US" sz="2000" dirty="0">
                <a:latin typeface="+mn-lt"/>
                <a:cs typeface="+mn-cs"/>
              </a:rPr>
              <a:t>  It can be marketed to the above companies and consumers as a potential for a green reusable energy source</a:t>
            </a:r>
            <a:r>
              <a:rPr lang="en-US" sz="2000" b="1" u="sng" dirty="0">
                <a:latin typeface="+mn-lt"/>
                <a:cs typeface="+mn-cs"/>
              </a:rPr>
              <a:t>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00600" y="1981200"/>
            <a:ext cx="152400" cy="1242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060" name="Group 13"/>
          <p:cNvGrpSpPr>
            <a:grpSpLocks/>
          </p:cNvGrpSpPr>
          <p:nvPr/>
        </p:nvGrpSpPr>
        <p:grpSpPr bwMode="auto">
          <a:xfrm>
            <a:off x="76200" y="14173200"/>
            <a:ext cx="8077200" cy="1295400"/>
            <a:chOff x="0" y="14401800"/>
            <a:chExt cx="8382000" cy="1143000"/>
          </a:xfrm>
        </p:grpSpPr>
        <p:pic>
          <p:nvPicPr>
            <p:cNvPr id="2063" name="Picture 13" descr="http://www.clark.edu/images/logo/rust/logo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4401800"/>
              <a:ext cx="153358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4" name="TextBox 13"/>
            <p:cNvSpPr txBox="1">
              <a:spLocks noChangeArrowheads="1"/>
            </p:cNvSpPr>
            <p:nvPr/>
          </p:nvSpPr>
          <p:spPr bwMode="auto">
            <a:xfrm>
              <a:off x="1600200" y="15068490"/>
              <a:ext cx="6781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BC5704"/>
                  </a:solidFill>
                </a:rPr>
                <a:t>Engineering &amp; Computer Science Departments</a:t>
              </a:r>
            </a:p>
          </p:txBody>
        </p:sp>
      </p:grpSp>
      <p:sp>
        <p:nvSpPr>
          <p:cNvPr id="15" name="Content Placeholder 7"/>
          <p:cNvSpPr txBox="1">
            <a:spLocks/>
          </p:cNvSpPr>
          <p:nvPr/>
        </p:nvSpPr>
        <p:spPr bwMode="auto">
          <a:xfrm>
            <a:off x="5334000" y="10591800"/>
            <a:ext cx="427513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" tIns="73152" rIns="146304" bIns="73152"/>
          <a:lstStyle/>
          <a:p>
            <a:pPr marL="547688" indent="-547688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Calculate data to get a full scale scope of the square footage of solar panels need to keep an average home/</a:t>
            </a:r>
            <a:r>
              <a:rPr lang="en-US" sz="2000" dirty="0" err="1">
                <a:latin typeface="+mn-lt"/>
                <a:cs typeface="+mn-cs"/>
              </a:rPr>
              <a:t>buisness</a:t>
            </a:r>
            <a:r>
              <a:rPr lang="en-US" sz="2000" dirty="0">
                <a:latin typeface="+mn-lt"/>
                <a:cs typeface="+mn-cs"/>
              </a:rPr>
              <a:t> supplied with basic energy needs during times of short power outages and be able to switch between solar and battery power.</a:t>
            </a:r>
          </a:p>
        </p:txBody>
      </p:sp>
      <p:sp>
        <p:nvSpPr>
          <p:cNvPr id="16" name="Text Placeholder 6"/>
          <p:cNvSpPr txBox="1">
            <a:spLocks/>
          </p:cNvSpPr>
          <p:nvPr/>
        </p:nvSpPr>
        <p:spPr bwMode="auto">
          <a:xfrm>
            <a:off x="5029200" y="10058400"/>
            <a:ext cx="47244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" tIns="73152" rIns="146304" bIns="73152" anchor="b"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sz="3000" b="1" dirty="0">
                <a:latin typeface="+mn-lt"/>
                <a:cs typeface="+mn-cs"/>
              </a:rPr>
              <a:t>Future Improvement Ideas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Components</a:t>
            </a: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8-Watt, 21V solar Panel</a:t>
            </a:r>
          </a:p>
          <a:p>
            <a:pPr lvl="1"/>
            <a:r>
              <a:rPr lang="en-US" smtClean="0"/>
              <a:t>$100-$200</a:t>
            </a:r>
          </a:p>
          <a:p>
            <a:r>
              <a:rPr lang="en-US" smtClean="0"/>
              <a:t>12V Deep Cycle Battery</a:t>
            </a:r>
          </a:p>
          <a:p>
            <a:pPr lvl="1"/>
            <a:r>
              <a:rPr lang="en-US" smtClean="0"/>
              <a:t>$120 </a:t>
            </a:r>
          </a:p>
          <a:p>
            <a:r>
              <a:rPr lang="en-US" smtClean="0"/>
              <a:t>Wire/Wire Terminal</a:t>
            </a:r>
          </a:p>
          <a:p>
            <a:pPr lvl="1"/>
            <a:r>
              <a:rPr lang="en-US" smtClean="0"/>
              <a:t>$10</a:t>
            </a:r>
          </a:p>
          <a:p>
            <a:r>
              <a:rPr lang="en-US" smtClean="0"/>
              <a:t>Voltmeter</a:t>
            </a:r>
          </a:p>
          <a:p>
            <a:pPr lvl="1"/>
            <a:r>
              <a:rPr lang="en-US" smtClean="0"/>
              <a:t>$5</a:t>
            </a:r>
          </a:p>
          <a:p>
            <a:r>
              <a:rPr lang="en-US" smtClean="0"/>
              <a:t>Switch</a:t>
            </a:r>
          </a:p>
          <a:p>
            <a:pPr lvl="1"/>
            <a:r>
              <a:rPr lang="en-US" smtClean="0"/>
              <a:t>$1</a:t>
            </a:r>
          </a:p>
          <a:p>
            <a:r>
              <a:rPr lang="en-US" smtClean="0"/>
              <a:t>Housing</a:t>
            </a:r>
          </a:p>
          <a:p>
            <a:pPr lvl="1"/>
            <a:r>
              <a:rPr lang="en-US" smtClean="0"/>
              <a:t>$30</a:t>
            </a:r>
          </a:p>
          <a:p>
            <a:r>
              <a:rPr lang="en-US" smtClean="0"/>
              <a:t>Total = $250-$350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endParaRPr lang="en-US" smtClean="0"/>
          </a:p>
          <a:p>
            <a:pPr lvl="2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/>
              <a:t>Examples of 12V Solar Chargers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>
          <a:xfrm>
            <a:off x="503238" y="3479800"/>
            <a:ext cx="4443412" cy="1449388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410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3479800"/>
            <a:ext cx="4445000" cy="1449388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4101" name="Content Placeholder 7" descr="12v solar battery chargers_2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16513" y="4419600"/>
            <a:ext cx="4484687" cy="6991350"/>
          </a:xfrm>
        </p:spPr>
      </p:pic>
      <p:pic>
        <p:nvPicPr>
          <p:cNvPr id="410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4419600"/>
            <a:ext cx="4610100" cy="6985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Layout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>
          <a:xfrm>
            <a:off x="503238" y="3479800"/>
            <a:ext cx="4443412" cy="1449388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5124" name="Content Placeholder 6" descr="solar charger blueprin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3238" y="5029200"/>
            <a:ext cx="9153525" cy="5781675"/>
          </a:xfrm>
        </p:spPr>
      </p:pic>
      <p:sp>
        <p:nvSpPr>
          <p:cNvPr id="512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3479800"/>
            <a:ext cx="4445000" cy="1449388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512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4929188"/>
            <a:ext cx="4445000" cy="8956675"/>
          </a:xfrm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Charger Controller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>
          <a:xfrm>
            <a:off x="503238" y="3479800"/>
            <a:ext cx="4443412" cy="1449388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6148" name="Content Placeholder 6" descr="charger controller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5029200"/>
            <a:ext cx="9220200" cy="6434138"/>
          </a:xfrm>
        </p:spPr>
      </p:pic>
      <p:sp>
        <p:nvSpPr>
          <p:cNvPr id="614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3479800"/>
            <a:ext cx="4445000" cy="1449388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6150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4929188"/>
            <a:ext cx="4445000" cy="8956675"/>
          </a:xfrm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Schedule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smtClean="0"/>
              <a:t>Current:  </a:t>
            </a:r>
            <a:r>
              <a:rPr lang="en-US" smtClean="0"/>
              <a:t>Moving from research to the development stage</a:t>
            </a:r>
          </a:p>
          <a:p>
            <a:endParaRPr lang="en-US" smtClean="0"/>
          </a:p>
          <a:p>
            <a:r>
              <a:rPr lang="en-US" smtClean="0"/>
              <a:t>Phase 1: 8/30/2011 – 1/1/2012</a:t>
            </a:r>
          </a:p>
          <a:p>
            <a:pPr lvl="1"/>
            <a:r>
              <a:rPr lang="en-US" smtClean="0"/>
              <a:t>Construction of 12V solar charging system</a:t>
            </a:r>
          </a:p>
          <a:p>
            <a:pPr lvl="1"/>
            <a:r>
              <a:rPr lang="en-US" smtClean="0"/>
              <a:t>Prep for working demo</a:t>
            </a:r>
          </a:p>
          <a:p>
            <a:pPr lvl="1"/>
            <a:r>
              <a:rPr lang="en-US" smtClean="0"/>
              <a:t>Possible funding options?</a:t>
            </a:r>
          </a:p>
          <a:p>
            <a:r>
              <a:rPr lang="en-US" smtClean="0"/>
              <a:t>Phase 2: 1/1/2012 – 3/1/2012</a:t>
            </a:r>
          </a:p>
          <a:p>
            <a:pPr lvl="1"/>
            <a:r>
              <a:rPr lang="en-US" smtClean="0"/>
              <a:t>Implement charger into working system</a:t>
            </a:r>
          </a:p>
          <a:p>
            <a:pPr lvl="1"/>
            <a:r>
              <a:rPr lang="en-US" smtClean="0"/>
              <a:t>Develop Future Ideas for improvement to system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344</Words>
  <Application>Microsoft Office PowerPoint</Application>
  <PresentationFormat>Custom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Solar mobile Power Station, 3/1/2012   “Solar Tech: Kelvin Simonson, Corey Robbins, Stan Kisilitsa, Timmy Maw, Hongsheng Li” </vt:lpstr>
      <vt:lpstr>Main Components</vt:lpstr>
      <vt:lpstr>Examples of 12V Solar Chargers</vt:lpstr>
      <vt:lpstr>System Layout</vt:lpstr>
      <vt:lpstr>Charger Controller</vt:lpstr>
      <vt:lpstr>Schedule</vt:lpstr>
    </vt:vector>
  </TitlesOfParts>
  <Company>Clark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Total</dc:title>
  <dc:creator>Administrator</dc:creator>
  <cp:lastModifiedBy>Setup</cp:lastModifiedBy>
  <cp:revision>40</cp:revision>
  <dcterms:created xsi:type="dcterms:W3CDTF">2010-11-08T18:31:12Z</dcterms:created>
  <dcterms:modified xsi:type="dcterms:W3CDTF">2012-03-13T16:27:02Z</dcterms:modified>
</cp:coreProperties>
</file>