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0058400" cy="155448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30250" indent="-273050" algn="l" rtl="0" fontAlgn="base">
      <a:spcBef>
        <a:spcPct val="0"/>
      </a:spcBef>
      <a:spcAft>
        <a:spcPct val="0"/>
      </a:spcAft>
      <a:defRPr kern="1200">
        <a:solidFill>
          <a:schemeClr val="tx1"/>
        </a:solidFill>
        <a:latin typeface="Arial" charset="0"/>
        <a:ea typeface="+mn-ea"/>
        <a:cs typeface="Arial" charset="0"/>
      </a:defRPr>
    </a:lvl2pPr>
    <a:lvl3pPr marL="1462088" indent="-547688" algn="l" rtl="0" fontAlgn="base">
      <a:spcBef>
        <a:spcPct val="0"/>
      </a:spcBef>
      <a:spcAft>
        <a:spcPct val="0"/>
      </a:spcAft>
      <a:defRPr kern="1200">
        <a:solidFill>
          <a:schemeClr val="tx1"/>
        </a:solidFill>
        <a:latin typeface="Arial" charset="0"/>
        <a:ea typeface="+mn-ea"/>
        <a:cs typeface="Arial" charset="0"/>
      </a:defRPr>
    </a:lvl3pPr>
    <a:lvl4pPr marL="2193925" indent="-822325" algn="l" rtl="0" fontAlgn="base">
      <a:spcBef>
        <a:spcPct val="0"/>
      </a:spcBef>
      <a:spcAft>
        <a:spcPct val="0"/>
      </a:spcAft>
      <a:defRPr kern="1200">
        <a:solidFill>
          <a:schemeClr val="tx1"/>
        </a:solidFill>
        <a:latin typeface="Arial" charset="0"/>
        <a:ea typeface="+mn-ea"/>
        <a:cs typeface="Arial" charset="0"/>
      </a:defRPr>
    </a:lvl4pPr>
    <a:lvl5pPr marL="2925763" indent="-109696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p:scale>
          <a:sx n="66" d="100"/>
          <a:sy n="66" d="100"/>
        </p:scale>
        <p:origin x="-1098" y="-132"/>
      </p:cViewPr>
      <p:guideLst>
        <p:guide orient="horz" pos="4896"/>
        <p:guide pos="316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4"/>
            <a:ext cx="8549640" cy="333205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2B55A95-B086-4D86-ADE6-FC493303B8C9}" type="datetimeFigureOut">
              <a:rPr lang="en-US"/>
              <a:pPr>
                <a:defRPr/>
              </a:pPr>
              <a:t>3/9/2012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1C924B-85D5-4E88-9222-45A2BCE8A2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FA1495-45B9-4C2C-90F1-0E2A3F737958}" type="datetimeFigureOut">
              <a:rPr lang="en-US"/>
              <a:pPr>
                <a:defRPr/>
              </a:pPr>
              <a:t>3/9/2012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DC21B-17A3-4CDD-A625-0DEB4A0650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622514"/>
            <a:ext cx="2263140" cy="132634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622514"/>
            <a:ext cx="6621780" cy="132634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CA6FFC-00A4-4C4D-8D6B-1DCD04D8BC69}" type="datetimeFigureOut">
              <a:rPr lang="en-US"/>
              <a:pPr>
                <a:defRPr/>
              </a:pPr>
              <a:t>3/9/2012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18F2D2-F98E-4647-B98B-360F151B7C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5F42D8-E744-41E7-A737-2F812FCAFB1F}" type="datetimeFigureOut">
              <a:rPr lang="en-US"/>
              <a:pPr>
                <a:defRPr/>
              </a:pPr>
              <a:t>3/9/2012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4BDE3A-8EEC-4C98-A94A-6E2C2AADED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6588551"/>
            <a:ext cx="8549640" cy="340042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039320-8B3D-48C2-98A4-30FD5C087B47}" type="datetimeFigureOut">
              <a:rPr lang="en-US"/>
              <a:pPr>
                <a:defRPr/>
              </a:pPr>
              <a:t>3/9/2012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974A2A-6A8C-4825-BDDA-0A78BA483C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3627121"/>
            <a:ext cx="4442460" cy="10258849"/>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3627121"/>
            <a:ext cx="4442460" cy="10258849"/>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11E0EE-3768-4AF3-A1F2-560CA4A87B08}" type="datetimeFigureOut">
              <a:rPr lang="en-US"/>
              <a:pPr>
                <a:defRPr/>
              </a:pPr>
              <a:t>3/9/2012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6BBAB7-6F75-4B72-A774-30B7E76DCE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3479590"/>
            <a:ext cx="4444207"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502920" y="4929717"/>
            <a:ext cx="4444207"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3479590"/>
            <a:ext cx="4445953"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5109528" y="4929717"/>
            <a:ext cx="4445953"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730BA3-7D00-4B30-8F82-D9C37F164585}" type="datetimeFigureOut">
              <a:rPr lang="en-US"/>
              <a:pPr>
                <a:defRPr/>
              </a:pPr>
              <a:t>3/9/2012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2DD25C-2510-48AD-AF0A-5F75C453BC8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72726E-F38B-487A-9D18-5F23C8A74FE9}" type="datetimeFigureOut">
              <a:rPr lang="en-US"/>
              <a:pPr>
                <a:defRPr/>
              </a:pPr>
              <a:t>3/9/2012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F098C9-94C7-4BAF-8A02-2647E5E2FC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79D8AE-10F6-48B7-BFAC-3D1CE75DC1E1}" type="datetimeFigureOut">
              <a:rPr lang="en-US"/>
              <a:pPr>
                <a:defRPr/>
              </a:pPr>
              <a:t>3/9/2012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A30E50-1CBE-4BB8-BEE0-C409FB3B4D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618913"/>
            <a:ext cx="3309144" cy="263398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3932555" y="618915"/>
            <a:ext cx="5622925" cy="1326705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3252895"/>
            <a:ext cx="3309144" cy="1063307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BF35EE-7061-4F84-9494-F7DB8D52B656}" type="datetimeFigureOut">
              <a:rPr lang="en-US"/>
              <a:pPr>
                <a:defRPr/>
              </a:pPr>
              <a:t>3/9/2012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FB7045-C0FB-4A34-9EC4-99FBEA2337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0881360"/>
            <a:ext cx="6035040" cy="128460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388957"/>
            <a:ext cx="6035040" cy="9326880"/>
          </a:xfrm>
        </p:spPr>
        <p:txBody>
          <a:bodyPr rtlCol="0">
            <a:normAutofit/>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pPr lvl="0"/>
            <a:endParaRPr lang="en-US" noProof="0" smtClean="0"/>
          </a:p>
        </p:txBody>
      </p:sp>
      <p:sp>
        <p:nvSpPr>
          <p:cNvPr id="4" name="Text Placeholder 3"/>
          <p:cNvSpPr>
            <a:spLocks noGrp="1"/>
          </p:cNvSpPr>
          <p:nvPr>
            <p:ph type="body" sz="half" idx="2"/>
          </p:nvPr>
        </p:nvSpPr>
        <p:spPr>
          <a:xfrm>
            <a:off x="1971517" y="12165966"/>
            <a:ext cx="6035040" cy="182435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282B7D-2274-4AFC-8282-BABB61F7ADED}" type="datetimeFigureOut">
              <a:rPr lang="en-US"/>
              <a:pPr>
                <a:defRPr/>
              </a:pPr>
              <a:t>3/9/2012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A9B238-8E07-48A7-A7EB-D6EB8BDBFB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622300"/>
            <a:ext cx="9051925" cy="2590800"/>
          </a:xfrm>
          <a:prstGeom prst="rect">
            <a:avLst/>
          </a:prstGeom>
          <a:noFill/>
          <a:ln w="9525">
            <a:noFill/>
            <a:miter lim="800000"/>
            <a:headEnd/>
            <a:tailEnd/>
          </a:ln>
        </p:spPr>
        <p:txBody>
          <a:bodyPr vert="horz" wrap="square" lIns="146304" tIns="73152" rIns="146304" bIns="7315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3627438"/>
            <a:ext cx="9051925" cy="10258425"/>
          </a:xfrm>
          <a:prstGeom prst="rect">
            <a:avLst/>
          </a:prstGeom>
          <a:noFill/>
          <a:ln w="9525">
            <a:noFill/>
            <a:miter lim="800000"/>
            <a:headEnd/>
            <a:tailEnd/>
          </a:ln>
        </p:spPr>
        <p:txBody>
          <a:bodyPr vert="horz" wrap="square" lIns="146304" tIns="73152" rIns="146304" bIns="731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14408150"/>
            <a:ext cx="2346325" cy="827088"/>
          </a:xfrm>
          <a:prstGeom prst="rect">
            <a:avLst/>
          </a:prstGeom>
        </p:spPr>
        <p:txBody>
          <a:bodyPr vert="horz" lIns="146304" tIns="73152" rIns="146304" bIns="73152" rtlCol="0" anchor="ctr"/>
          <a:lstStyle>
            <a:lvl1pPr algn="l" fontAlgn="auto">
              <a:spcBef>
                <a:spcPts val="0"/>
              </a:spcBef>
              <a:spcAft>
                <a:spcPts val="0"/>
              </a:spcAft>
              <a:defRPr sz="1900">
                <a:solidFill>
                  <a:schemeClr val="tx1">
                    <a:tint val="75000"/>
                  </a:schemeClr>
                </a:solidFill>
                <a:latin typeface="+mn-lt"/>
                <a:cs typeface="+mn-cs"/>
              </a:defRPr>
            </a:lvl1pPr>
          </a:lstStyle>
          <a:p>
            <a:pPr>
              <a:defRPr/>
            </a:pPr>
            <a:fld id="{B189D162-33CC-4917-B6E7-0C9EC9E961A3}" type="datetimeFigureOut">
              <a:rPr lang="en-US"/>
              <a:pPr>
                <a:defRPr/>
              </a:pPr>
              <a:t>3/9/2012</a:t>
            </a:fld>
            <a:endParaRPr lang="en-US"/>
          </a:p>
        </p:txBody>
      </p:sp>
      <p:sp>
        <p:nvSpPr>
          <p:cNvPr id="5" name="Footer Placeholder 4"/>
          <p:cNvSpPr>
            <a:spLocks noGrp="1"/>
          </p:cNvSpPr>
          <p:nvPr>
            <p:ph type="ftr" sz="quarter" idx="3"/>
          </p:nvPr>
        </p:nvSpPr>
        <p:spPr>
          <a:xfrm>
            <a:off x="3436938" y="14408150"/>
            <a:ext cx="3184525" cy="827088"/>
          </a:xfrm>
          <a:prstGeom prst="rect">
            <a:avLst/>
          </a:prstGeom>
        </p:spPr>
        <p:txBody>
          <a:bodyPr vert="horz" lIns="146304" tIns="73152" rIns="146304" bIns="73152" rtlCol="0" anchor="ctr"/>
          <a:lstStyle>
            <a:lvl1pPr algn="ctr" fontAlgn="auto">
              <a:spcBef>
                <a:spcPts val="0"/>
              </a:spcBef>
              <a:spcAft>
                <a:spcPts val="0"/>
              </a:spcAft>
              <a:defRPr sz="1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208838" y="14408150"/>
            <a:ext cx="2346325" cy="827088"/>
          </a:xfrm>
          <a:prstGeom prst="rect">
            <a:avLst/>
          </a:prstGeom>
        </p:spPr>
        <p:txBody>
          <a:bodyPr vert="horz" lIns="146304" tIns="73152" rIns="146304" bIns="73152" rtlCol="0" anchor="ctr"/>
          <a:lstStyle>
            <a:lvl1pPr algn="r" fontAlgn="auto">
              <a:spcBef>
                <a:spcPts val="0"/>
              </a:spcBef>
              <a:spcAft>
                <a:spcPts val="0"/>
              </a:spcAft>
              <a:defRPr sz="1900">
                <a:solidFill>
                  <a:schemeClr val="tx1">
                    <a:tint val="75000"/>
                  </a:schemeClr>
                </a:solidFill>
                <a:latin typeface="+mn-lt"/>
                <a:cs typeface="+mn-cs"/>
              </a:defRPr>
            </a:lvl1pPr>
          </a:lstStyle>
          <a:p>
            <a:pPr>
              <a:defRPr/>
            </a:pPr>
            <a:fld id="{F176A666-67DD-4F1D-81B0-4380607765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7000" kern="1200">
          <a:solidFill>
            <a:schemeClr val="tx1"/>
          </a:solidFill>
          <a:latin typeface="+mj-lt"/>
          <a:ea typeface="+mj-ea"/>
          <a:cs typeface="+mj-cs"/>
        </a:defRPr>
      </a:lvl1pPr>
      <a:lvl2pPr algn="ctr" rtl="0" eaLnBrk="0" fontAlgn="base" hangingPunct="0">
        <a:spcBef>
          <a:spcPct val="0"/>
        </a:spcBef>
        <a:spcAft>
          <a:spcPct val="0"/>
        </a:spcAft>
        <a:defRPr sz="7000">
          <a:solidFill>
            <a:schemeClr val="tx1"/>
          </a:solidFill>
          <a:latin typeface="Calibri" pitchFamily="34" charset="0"/>
        </a:defRPr>
      </a:lvl2pPr>
      <a:lvl3pPr algn="ctr" rtl="0" eaLnBrk="0" fontAlgn="base" hangingPunct="0">
        <a:spcBef>
          <a:spcPct val="0"/>
        </a:spcBef>
        <a:spcAft>
          <a:spcPct val="0"/>
        </a:spcAft>
        <a:defRPr sz="7000">
          <a:solidFill>
            <a:schemeClr val="tx1"/>
          </a:solidFill>
          <a:latin typeface="Calibri" pitchFamily="34" charset="0"/>
        </a:defRPr>
      </a:lvl3pPr>
      <a:lvl4pPr algn="ctr" rtl="0" eaLnBrk="0" fontAlgn="base" hangingPunct="0">
        <a:spcBef>
          <a:spcPct val="0"/>
        </a:spcBef>
        <a:spcAft>
          <a:spcPct val="0"/>
        </a:spcAft>
        <a:defRPr sz="7000">
          <a:solidFill>
            <a:schemeClr val="tx1"/>
          </a:solidFill>
          <a:latin typeface="Calibri" pitchFamily="34" charset="0"/>
        </a:defRPr>
      </a:lvl4pPr>
      <a:lvl5pPr algn="ctr" rtl="0" eaLnBrk="0" fontAlgn="base" hangingPunct="0">
        <a:spcBef>
          <a:spcPct val="0"/>
        </a:spcBef>
        <a:spcAft>
          <a:spcPct val="0"/>
        </a:spcAft>
        <a:defRPr sz="7000">
          <a:solidFill>
            <a:schemeClr val="tx1"/>
          </a:solidFill>
          <a:latin typeface="Calibri" pitchFamily="34" charset="0"/>
        </a:defRPr>
      </a:lvl5pPr>
      <a:lvl6pPr marL="731520" algn="ctr" rtl="0" fontAlgn="base">
        <a:spcBef>
          <a:spcPct val="0"/>
        </a:spcBef>
        <a:spcAft>
          <a:spcPct val="0"/>
        </a:spcAft>
        <a:defRPr sz="7000">
          <a:solidFill>
            <a:schemeClr val="tx1"/>
          </a:solidFill>
          <a:latin typeface="Calibri" pitchFamily="34" charset="0"/>
        </a:defRPr>
      </a:lvl6pPr>
      <a:lvl7pPr marL="1463040" algn="ctr" rtl="0" fontAlgn="base">
        <a:spcBef>
          <a:spcPct val="0"/>
        </a:spcBef>
        <a:spcAft>
          <a:spcPct val="0"/>
        </a:spcAft>
        <a:defRPr sz="7000">
          <a:solidFill>
            <a:schemeClr val="tx1"/>
          </a:solidFill>
          <a:latin typeface="Calibri" pitchFamily="34" charset="0"/>
        </a:defRPr>
      </a:lvl7pPr>
      <a:lvl8pPr marL="2194560" algn="ctr" rtl="0" fontAlgn="base">
        <a:spcBef>
          <a:spcPct val="0"/>
        </a:spcBef>
        <a:spcAft>
          <a:spcPct val="0"/>
        </a:spcAft>
        <a:defRPr sz="7000">
          <a:solidFill>
            <a:schemeClr val="tx1"/>
          </a:solidFill>
          <a:latin typeface="Calibri" pitchFamily="34" charset="0"/>
        </a:defRPr>
      </a:lvl8pPr>
      <a:lvl9pPr marL="2926080" algn="ctr" rtl="0" fontAlgn="base">
        <a:spcBef>
          <a:spcPct val="0"/>
        </a:spcBef>
        <a:spcAft>
          <a:spcPct val="0"/>
        </a:spcAft>
        <a:defRPr sz="7000">
          <a:solidFill>
            <a:schemeClr val="tx1"/>
          </a:solidFill>
          <a:latin typeface="Calibri" pitchFamily="34" charset="0"/>
        </a:defRPr>
      </a:lvl9pPr>
    </p:titleStyle>
    <p:bodyStyle>
      <a:lvl1pPr marL="547688" indent="-547688" algn="l" rtl="0" eaLnBrk="0" fontAlgn="base" hangingPunct="0">
        <a:spcBef>
          <a:spcPct val="20000"/>
        </a:spcBef>
        <a:spcAft>
          <a:spcPct val="0"/>
        </a:spcAft>
        <a:buFont typeface="Arial" charset="0"/>
        <a:buChar char="•"/>
        <a:defRPr sz="5100" kern="1200">
          <a:solidFill>
            <a:schemeClr val="tx1"/>
          </a:solidFill>
          <a:latin typeface="+mn-lt"/>
          <a:ea typeface="+mn-ea"/>
          <a:cs typeface="+mn-cs"/>
        </a:defRPr>
      </a:lvl1pPr>
      <a:lvl2pPr marL="1187450" indent="-457200" algn="l" rtl="0" eaLnBrk="0" fontAlgn="base" hangingPunct="0">
        <a:spcBef>
          <a:spcPct val="20000"/>
        </a:spcBef>
        <a:spcAft>
          <a:spcPct val="0"/>
        </a:spcAft>
        <a:buFont typeface="Arial" charset="0"/>
        <a:buChar char="–"/>
        <a:defRPr sz="4500" kern="1200">
          <a:solidFill>
            <a:schemeClr val="tx1"/>
          </a:solidFill>
          <a:latin typeface="+mn-lt"/>
          <a:ea typeface="+mn-ea"/>
          <a:cs typeface="+mn-cs"/>
        </a:defRPr>
      </a:lvl2pPr>
      <a:lvl3pPr marL="1828800" indent="-365125"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3pPr>
      <a:lvl4pPr marL="2559050" indent="-36512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4pPr>
      <a:lvl5pPr marL="3290888" indent="-36512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0" y="0"/>
            <a:ext cx="10058400" cy="1841500"/>
          </a:xfrm>
        </p:spPr>
        <p:txBody>
          <a:bodyPr/>
          <a:lstStyle/>
          <a:p>
            <a:pPr eaLnBrk="1" hangingPunct="1"/>
            <a:r>
              <a:rPr lang="en-US" sz="4000" dirty="0" smtClean="0"/>
              <a:t>Wireless Power</a:t>
            </a:r>
            <a:br>
              <a:rPr lang="en-US" sz="4000" dirty="0" smtClean="0"/>
            </a:br>
            <a:r>
              <a:rPr lang="en-US" sz="1600" dirty="0" smtClean="0"/>
              <a:t> March 08, 2012  </a:t>
            </a:r>
            <a:r>
              <a:rPr lang="en-US" dirty="0" smtClean="0"/>
              <a:t/>
            </a:r>
            <a:br>
              <a:rPr lang="en-US" dirty="0" smtClean="0"/>
            </a:br>
            <a:r>
              <a:rPr lang="en-US" sz="2200" i="1" dirty="0" err="1" smtClean="0">
                <a:latin typeface="Arial" charset="0"/>
                <a:cs typeface="Arial" charset="0"/>
              </a:rPr>
              <a:t>Kam</a:t>
            </a:r>
            <a:r>
              <a:rPr lang="en-US" sz="2200" i="1" dirty="0" smtClean="0">
                <a:latin typeface="Arial" charset="0"/>
                <a:cs typeface="Arial" charset="0"/>
              </a:rPr>
              <a:t> </a:t>
            </a:r>
            <a:r>
              <a:rPr lang="en-US" sz="2200" i="1" dirty="0" err="1" smtClean="0">
                <a:latin typeface="Arial" charset="0"/>
                <a:cs typeface="Arial" charset="0"/>
              </a:rPr>
              <a:t>Afshari</a:t>
            </a:r>
            <a:r>
              <a:rPr lang="en-US" sz="2200" i="1" dirty="0" smtClean="0">
                <a:latin typeface="Arial" charset="0"/>
                <a:cs typeface="Arial" charset="0"/>
              </a:rPr>
              <a:t>, Cole Morton</a:t>
            </a:r>
            <a:r>
              <a:rPr lang="en-US" sz="2200" i="1" dirty="0" smtClean="0">
                <a:latin typeface="Arial" charset="0"/>
                <a:cs typeface="Arial" charset="0"/>
              </a:rPr>
              <a:t>, </a:t>
            </a:r>
            <a:r>
              <a:rPr lang="en-US" sz="2200" i="1" smtClean="0">
                <a:latin typeface="Arial" charset="0"/>
                <a:cs typeface="Arial" charset="0"/>
              </a:rPr>
              <a:t>Jeremiah Waugh </a:t>
            </a:r>
            <a:r>
              <a:rPr lang="en-US" sz="2200" i="1" dirty="0" smtClean="0">
                <a:latin typeface="Arial" charset="0"/>
                <a:cs typeface="Arial" charset="0"/>
              </a:rPr>
              <a:t>Kyle </a:t>
            </a:r>
            <a:r>
              <a:rPr lang="en-US" sz="2200" i="1" dirty="0" err="1" smtClean="0">
                <a:latin typeface="Arial" charset="0"/>
                <a:cs typeface="Arial" charset="0"/>
              </a:rPr>
              <a:t>Lindsley</a:t>
            </a:r>
            <a:r>
              <a:rPr lang="en-US" sz="2200" i="1" dirty="0" smtClean="0">
                <a:latin typeface="Arial" charset="0"/>
                <a:cs typeface="Arial" charset="0"/>
              </a:rPr>
              <a:t/>
            </a:r>
            <a:br>
              <a:rPr lang="en-US" sz="2200" i="1" dirty="0" smtClean="0">
                <a:latin typeface="Arial" charset="0"/>
                <a:cs typeface="Arial" charset="0"/>
              </a:rPr>
            </a:br>
            <a:r>
              <a:rPr lang="en-US" sz="2200" i="1" dirty="0" smtClean="0">
                <a:latin typeface="Arial" charset="0"/>
                <a:cs typeface="Arial" charset="0"/>
              </a:rPr>
              <a:t>Engineering 204/252/253</a:t>
            </a:r>
            <a:br>
              <a:rPr lang="en-US" sz="2200" i="1" dirty="0" smtClean="0">
                <a:latin typeface="Arial" charset="0"/>
                <a:cs typeface="Arial" charset="0"/>
              </a:rPr>
            </a:br>
            <a:endParaRPr lang="en-US" sz="1800" i="1" dirty="0" smtClean="0">
              <a:latin typeface="Arial" charset="0"/>
              <a:cs typeface="Arial" charset="0"/>
            </a:endParaRPr>
          </a:p>
        </p:txBody>
      </p:sp>
      <p:sp>
        <p:nvSpPr>
          <p:cNvPr id="2051" name="Text Placeholder 4"/>
          <p:cNvSpPr>
            <a:spLocks noGrp="1"/>
          </p:cNvSpPr>
          <p:nvPr>
            <p:ph type="body" idx="1"/>
          </p:nvPr>
        </p:nvSpPr>
        <p:spPr>
          <a:xfrm>
            <a:off x="0" y="1905000"/>
            <a:ext cx="4445000" cy="890588"/>
          </a:xfrm>
        </p:spPr>
        <p:txBody>
          <a:bodyPr/>
          <a:lstStyle/>
          <a:p>
            <a:pPr eaLnBrk="1" hangingPunct="1"/>
            <a:r>
              <a:rPr lang="en-US" sz="3000" smtClean="0"/>
              <a:t>Problem Definition</a:t>
            </a:r>
          </a:p>
        </p:txBody>
      </p:sp>
      <p:sp>
        <p:nvSpPr>
          <p:cNvPr id="2052" name="Content Placeholder 5"/>
          <p:cNvSpPr>
            <a:spLocks noGrp="1"/>
          </p:cNvSpPr>
          <p:nvPr>
            <p:ph sz="half" idx="2"/>
          </p:nvPr>
        </p:nvSpPr>
        <p:spPr>
          <a:xfrm>
            <a:off x="50800" y="2743200"/>
            <a:ext cx="4445000" cy="3733800"/>
          </a:xfrm>
        </p:spPr>
        <p:txBody>
          <a:bodyPr/>
          <a:lstStyle/>
          <a:p>
            <a:pPr eaLnBrk="1" hangingPunct="1">
              <a:defRPr/>
            </a:pPr>
            <a:r>
              <a:rPr lang="en-US" sz="2000" b="1" dirty="0" smtClean="0"/>
              <a:t>Statement:</a:t>
            </a:r>
            <a:r>
              <a:rPr lang="en-US" sz="2000" dirty="0" smtClean="0"/>
              <a:t> There are too many wires required to power and connect devices.</a:t>
            </a:r>
            <a:endParaRPr lang="en-US" sz="2000" b="1" dirty="0" smtClean="0"/>
          </a:p>
          <a:p>
            <a:pPr eaLnBrk="1" hangingPunct="1">
              <a:defRPr/>
            </a:pPr>
            <a:r>
              <a:rPr lang="en-US" sz="2000" b="1" dirty="0" smtClean="0"/>
              <a:t>Scope:</a:t>
            </a:r>
            <a:r>
              <a:rPr lang="en-US" sz="2000" dirty="0" smtClean="0"/>
              <a:t> Build prototype to test the wireless power delivery.</a:t>
            </a:r>
            <a:endParaRPr lang="en-US" sz="2000" b="1" dirty="0" smtClean="0"/>
          </a:p>
          <a:p>
            <a:pPr eaLnBrk="1" hangingPunct="1">
              <a:defRPr/>
            </a:pPr>
            <a:r>
              <a:rPr lang="en-US" sz="2000" b="1" dirty="0" smtClean="0"/>
              <a:t>Schedule: </a:t>
            </a:r>
            <a:endParaRPr lang="en-US" sz="2000" dirty="0" smtClean="0"/>
          </a:p>
          <a:p>
            <a:pPr eaLnBrk="1" hangingPunct="1">
              <a:defRPr/>
            </a:pPr>
            <a:r>
              <a:rPr lang="en-US" sz="2000" dirty="0" smtClean="0"/>
              <a:t>01/10/12 Design Complete</a:t>
            </a:r>
          </a:p>
          <a:p>
            <a:pPr eaLnBrk="1" hangingPunct="1">
              <a:defRPr/>
            </a:pPr>
            <a:r>
              <a:rPr lang="en-US" sz="2000" dirty="0" smtClean="0"/>
              <a:t>01/17/12 Gather Parts</a:t>
            </a:r>
          </a:p>
          <a:p>
            <a:pPr eaLnBrk="1" hangingPunct="1">
              <a:defRPr/>
            </a:pPr>
            <a:r>
              <a:rPr lang="en-US" sz="2000" dirty="0" smtClean="0"/>
              <a:t>2/17/12 Build Design</a:t>
            </a:r>
          </a:p>
          <a:p>
            <a:pPr eaLnBrk="1" hangingPunct="1">
              <a:defRPr/>
            </a:pPr>
            <a:r>
              <a:rPr lang="en-US" sz="2000" dirty="0" smtClean="0"/>
              <a:t>3/05/12 Test Design</a:t>
            </a:r>
          </a:p>
          <a:p>
            <a:pPr eaLnBrk="1" hangingPunct="1">
              <a:defRPr/>
            </a:pPr>
            <a:r>
              <a:rPr lang="en-US" sz="2000" dirty="0" smtClean="0"/>
              <a:t>3/12/12 Propose Initial Solutions</a:t>
            </a:r>
          </a:p>
          <a:p>
            <a:pPr eaLnBrk="1" hangingPunct="1">
              <a:defRPr/>
            </a:pPr>
            <a:r>
              <a:rPr lang="en-US" sz="2000" dirty="0" smtClean="0"/>
              <a:t>6/12/12 Annual Project Review</a:t>
            </a:r>
          </a:p>
          <a:p>
            <a:pPr marL="0" indent="0" eaLnBrk="1" hangingPunct="1">
              <a:buFont typeface="Arial" charset="0"/>
              <a:buNone/>
              <a:defRPr/>
            </a:pPr>
            <a:r>
              <a:rPr lang="en-US" sz="2000" dirty="0" smtClean="0"/>
              <a:t>            </a:t>
            </a:r>
          </a:p>
        </p:txBody>
      </p:sp>
      <p:sp>
        <p:nvSpPr>
          <p:cNvPr id="2053" name="Text Placeholder 6"/>
          <p:cNvSpPr>
            <a:spLocks noGrp="1"/>
          </p:cNvSpPr>
          <p:nvPr>
            <p:ph type="body" sz="quarter" idx="3"/>
          </p:nvPr>
        </p:nvSpPr>
        <p:spPr>
          <a:xfrm>
            <a:off x="4953000" y="1981200"/>
            <a:ext cx="4446588" cy="788988"/>
          </a:xfrm>
        </p:spPr>
        <p:txBody>
          <a:bodyPr/>
          <a:lstStyle/>
          <a:p>
            <a:pPr eaLnBrk="1" hangingPunct="1"/>
            <a:r>
              <a:rPr lang="en-US" sz="3000" smtClean="0"/>
              <a:t>Competitive Analysis</a:t>
            </a:r>
          </a:p>
        </p:txBody>
      </p:sp>
      <p:sp>
        <p:nvSpPr>
          <p:cNvPr id="2054" name="Content Placeholder 7"/>
          <p:cNvSpPr>
            <a:spLocks noGrp="1"/>
          </p:cNvSpPr>
          <p:nvPr>
            <p:ph sz="quarter" idx="4"/>
          </p:nvPr>
        </p:nvSpPr>
        <p:spPr>
          <a:xfrm>
            <a:off x="5094288" y="5899150"/>
            <a:ext cx="4275137" cy="2133600"/>
          </a:xfrm>
        </p:spPr>
        <p:txBody>
          <a:bodyPr/>
          <a:lstStyle/>
          <a:p>
            <a:pPr eaLnBrk="1" hangingPunct="1"/>
            <a:r>
              <a:rPr lang="en-US" sz="2000" smtClean="0"/>
              <a:t>Wirelessly power household appliances.</a:t>
            </a:r>
          </a:p>
          <a:p>
            <a:pPr eaLnBrk="1" hangingPunct="1"/>
            <a:r>
              <a:rPr lang="en-US" sz="2000" smtClean="0"/>
              <a:t>Device charging mat.</a:t>
            </a:r>
          </a:p>
          <a:p>
            <a:pPr eaLnBrk="1" hangingPunct="1"/>
            <a:endParaRPr lang="en-US" sz="2000" smtClean="0"/>
          </a:p>
          <a:p>
            <a:pPr eaLnBrk="1" hangingPunct="1"/>
            <a:r>
              <a:rPr lang="en-US" sz="2000" smtClean="0"/>
              <a:t>Reduce wire clutter.</a:t>
            </a:r>
          </a:p>
          <a:p>
            <a:pPr eaLnBrk="1" hangingPunct="1"/>
            <a:endParaRPr lang="en-US" sz="2000" smtClean="0"/>
          </a:p>
        </p:txBody>
      </p:sp>
      <p:sp>
        <p:nvSpPr>
          <p:cNvPr id="2055" name="Text Placeholder 4"/>
          <p:cNvSpPr txBox="1">
            <a:spLocks/>
          </p:cNvSpPr>
          <p:nvPr/>
        </p:nvSpPr>
        <p:spPr bwMode="auto">
          <a:xfrm>
            <a:off x="0" y="7772400"/>
            <a:ext cx="4648200" cy="687388"/>
          </a:xfrm>
          <a:prstGeom prst="rect">
            <a:avLst/>
          </a:prstGeom>
          <a:noFill/>
          <a:ln w="9525">
            <a:noFill/>
            <a:miter lim="800000"/>
            <a:headEnd/>
            <a:tailEnd/>
          </a:ln>
        </p:spPr>
        <p:txBody>
          <a:bodyPr lIns="146304" tIns="73152" rIns="146304" bIns="73152" anchor="b"/>
          <a:lstStyle/>
          <a:p>
            <a:pPr>
              <a:spcBef>
                <a:spcPct val="20000"/>
              </a:spcBef>
              <a:buFont typeface="Arial" charset="0"/>
              <a:buNone/>
            </a:pPr>
            <a:r>
              <a:rPr lang="en-US" sz="3000" b="1">
                <a:latin typeface="Calibri" pitchFamily="34" charset="0"/>
              </a:rPr>
              <a:t>Solution Specifications</a:t>
            </a:r>
          </a:p>
        </p:txBody>
      </p:sp>
      <p:sp>
        <p:nvSpPr>
          <p:cNvPr id="2056" name="Content Placeholder 5"/>
          <p:cNvSpPr txBox="1">
            <a:spLocks/>
          </p:cNvSpPr>
          <p:nvPr/>
        </p:nvSpPr>
        <p:spPr bwMode="auto">
          <a:xfrm>
            <a:off x="127000" y="8382000"/>
            <a:ext cx="4445000" cy="2895600"/>
          </a:xfrm>
          <a:prstGeom prst="rect">
            <a:avLst/>
          </a:prstGeom>
          <a:noFill/>
          <a:ln w="9525">
            <a:noFill/>
            <a:miter lim="800000"/>
            <a:headEnd/>
            <a:tailEnd/>
          </a:ln>
        </p:spPr>
        <p:txBody>
          <a:bodyPr lIns="146304" tIns="73152" rIns="146304" bIns="73152"/>
          <a:lstStyle/>
          <a:p>
            <a:pPr marL="547688" indent="-547688">
              <a:spcBef>
                <a:spcPct val="20000"/>
              </a:spcBef>
              <a:buFont typeface="Arial" charset="0"/>
              <a:buChar char="•"/>
            </a:pPr>
            <a:r>
              <a:rPr lang="en-US" sz="2000">
                <a:latin typeface="Calibri" pitchFamily="34" charset="0"/>
              </a:rPr>
              <a:t>Lacquered Copper Wire</a:t>
            </a:r>
          </a:p>
          <a:p>
            <a:pPr marL="547688" indent="-547688">
              <a:spcBef>
                <a:spcPct val="20000"/>
              </a:spcBef>
              <a:buFont typeface="Arial" charset="0"/>
              <a:buChar char="•"/>
            </a:pPr>
            <a:r>
              <a:rPr lang="en-US" sz="2000">
                <a:latin typeface="Calibri" pitchFamily="34" charset="0"/>
              </a:rPr>
              <a:t>Signal/Function Generator</a:t>
            </a:r>
          </a:p>
          <a:p>
            <a:pPr marL="547688" indent="-547688">
              <a:spcBef>
                <a:spcPct val="20000"/>
              </a:spcBef>
              <a:buFont typeface="Arial" charset="0"/>
              <a:buChar char="•"/>
            </a:pPr>
            <a:r>
              <a:rPr lang="en-US" sz="2000">
                <a:latin typeface="Calibri" pitchFamily="34" charset="0"/>
              </a:rPr>
              <a:t>LED bulb</a:t>
            </a:r>
          </a:p>
          <a:p>
            <a:pPr marL="547688" indent="-547688">
              <a:spcBef>
                <a:spcPct val="20000"/>
              </a:spcBef>
              <a:buFont typeface="Arial" charset="0"/>
              <a:buChar char="•"/>
            </a:pPr>
            <a:r>
              <a:rPr lang="en-US" sz="2000">
                <a:latin typeface="Calibri" pitchFamily="34" charset="0"/>
              </a:rPr>
              <a:t>Wire clips</a:t>
            </a:r>
          </a:p>
          <a:p>
            <a:pPr marL="547688" indent="-547688">
              <a:spcBef>
                <a:spcPct val="20000"/>
              </a:spcBef>
              <a:buFont typeface="Arial" charset="0"/>
              <a:buChar char="•"/>
            </a:pPr>
            <a:r>
              <a:rPr lang="en-US" sz="2000">
                <a:latin typeface="Calibri" pitchFamily="34" charset="0"/>
              </a:rPr>
              <a:t>Multi-meter (optional)</a:t>
            </a:r>
          </a:p>
          <a:p>
            <a:pPr marL="547688" indent="-547688">
              <a:spcBef>
                <a:spcPct val="20000"/>
              </a:spcBef>
              <a:buFont typeface="Arial" charset="0"/>
              <a:buChar char="•"/>
            </a:pPr>
            <a:r>
              <a:rPr lang="en-US" sz="2000">
                <a:latin typeface="Calibri" pitchFamily="34" charset="0"/>
              </a:rPr>
              <a:t>Outside of the function generator, all parts can be had for under $15.</a:t>
            </a:r>
          </a:p>
          <a:p>
            <a:pPr marL="547688" indent="-547688">
              <a:spcBef>
                <a:spcPct val="20000"/>
              </a:spcBef>
            </a:pPr>
            <a:endParaRPr lang="en-US" sz="2000">
              <a:latin typeface="Calibri" pitchFamily="34" charset="0"/>
            </a:endParaRPr>
          </a:p>
        </p:txBody>
      </p:sp>
      <p:sp>
        <p:nvSpPr>
          <p:cNvPr id="9" name="Text Placeholder 6"/>
          <p:cNvSpPr txBox="1">
            <a:spLocks/>
          </p:cNvSpPr>
          <p:nvPr/>
        </p:nvSpPr>
        <p:spPr bwMode="auto">
          <a:xfrm>
            <a:off x="5018088" y="5332413"/>
            <a:ext cx="4267200" cy="612775"/>
          </a:xfrm>
          <a:prstGeom prst="rect">
            <a:avLst/>
          </a:prstGeom>
          <a:noFill/>
          <a:ln w="9525">
            <a:noFill/>
            <a:miter lim="800000"/>
            <a:headEnd/>
            <a:tailEnd/>
          </a:ln>
        </p:spPr>
        <p:txBody>
          <a:bodyPr lIns="146304" tIns="73152" rIns="146304" bIns="73152" anchor="b"/>
          <a:lstStyle/>
          <a:p>
            <a:pPr>
              <a:spcBef>
                <a:spcPct val="20000"/>
              </a:spcBef>
              <a:buFont typeface="Arial" charset="0"/>
              <a:buNone/>
              <a:defRPr/>
            </a:pPr>
            <a:r>
              <a:rPr lang="en-US" sz="3000" b="1" dirty="0">
                <a:latin typeface="+mn-lt"/>
                <a:cs typeface="+mn-cs"/>
              </a:rPr>
              <a:t>Potential Applications</a:t>
            </a:r>
          </a:p>
        </p:txBody>
      </p:sp>
      <p:sp>
        <p:nvSpPr>
          <p:cNvPr id="10" name="Content Placeholder 7"/>
          <p:cNvSpPr txBox="1">
            <a:spLocks/>
          </p:cNvSpPr>
          <p:nvPr/>
        </p:nvSpPr>
        <p:spPr bwMode="auto">
          <a:xfrm>
            <a:off x="5105400" y="2743200"/>
            <a:ext cx="4275138" cy="2895600"/>
          </a:xfrm>
          <a:prstGeom prst="rect">
            <a:avLst/>
          </a:prstGeom>
          <a:noFill/>
          <a:ln w="9525">
            <a:noFill/>
            <a:miter lim="800000"/>
            <a:headEnd/>
            <a:tailEnd/>
          </a:ln>
        </p:spPr>
        <p:txBody>
          <a:bodyPr lIns="146304" tIns="73152" rIns="146304" bIns="73152"/>
          <a:lstStyle/>
          <a:p>
            <a:pPr marL="548640" indent="-548640">
              <a:spcBef>
                <a:spcPct val="20000"/>
              </a:spcBef>
              <a:buFont typeface="Arial" charset="0"/>
              <a:buChar char="•"/>
              <a:defRPr/>
            </a:pPr>
            <a:r>
              <a:rPr lang="en-US" sz="2000" dirty="0">
                <a:latin typeface="+mn-lt"/>
                <a:cs typeface="+mn-cs"/>
              </a:rPr>
              <a:t>Competitors have much better power transfer efficiency. </a:t>
            </a:r>
          </a:p>
          <a:p>
            <a:pPr marL="548640" indent="-548640">
              <a:spcBef>
                <a:spcPct val="20000"/>
              </a:spcBef>
              <a:buFont typeface="Arial" charset="0"/>
              <a:buChar char="•"/>
              <a:defRPr/>
            </a:pPr>
            <a:r>
              <a:rPr lang="en-US" sz="2000" dirty="0">
                <a:latin typeface="+mn-lt"/>
                <a:cs typeface="+mn-cs"/>
              </a:rPr>
              <a:t>Integration into household devices hasn’t caught on yet. </a:t>
            </a:r>
          </a:p>
          <a:p>
            <a:pPr marL="548640" indent="-548640">
              <a:spcBef>
                <a:spcPct val="20000"/>
              </a:spcBef>
              <a:buFont typeface="Arial" charset="0"/>
              <a:buChar char="•"/>
              <a:defRPr/>
            </a:pPr>
            <a:r>
              <a:rPr lang="en-US" sz="2000" dirty="0">
                <a:latin typeface="+mn-lt"/>
                <a:cs typeface="+mn-cs"/>
              </a:rPr>
              <a:t>Devices have already been made by hobbyists. </a:t>
            </a:r>
          </a:p>
          <a:p>
            <a:pPr marL="548640" indent="-548640">
              <a:spcBef>
                <a:spcPct val="20000"/>
              </a:spcBef>
              <a:buFont typeface="Arial" charset="0"/>
              <a:buChar char="•"/>
              <a:defRPr/>
            </a:pPr>
            <a:endParaRPr lang="en-US" sz="2000" dirty="0">
              <a:latin typeface="+mn-lt"/>
              <a:cs typeface="+mn-cs"/>
            </a:endParaRPr>
          </a:p>
        </p:txBody>
      </p:sp>
      <p:sp>
        <p:nvSpPr>
          <p:cNvPr id="12" name="Rectangle 11"/>
          <p:cNvSpPr/>
          <p:nvPr/>
        </p:nvSpPr>
        <p:spPr>
          <a:xfrm>
            <a:off x="4800600" y="1981200"/>
            <a:ext cx="152400" cy="1242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60" name="Group 13"/>
          <p:cNvGrpSpPr>
            <a:grpSpLocks/>
          </p:cNvGrpSpPr>
          <p:nvPr/>
        </p:nvGrpSpPr>
        <p:grpSpPr bwMode="auto">
          <a:xfrm>
            <a:off x="76200" y="14173200"/>
            <a:ext cx="8077200" cy="1295400"/>
            <a:chOff x="0" y="14401800"/>
            <a:chExt cx="8382000" cy="1143000"/>
          </a:xfrm>
        </p:grpSpPr>
        <p:pic>
          <p:nvPicPr>
            <p:cNvPr id="2065" name="Picture 13" descr="http://www.clark.edu/images/logo/rust/logo.gif"/>
            <p:cNvPicPr>
              <a:picLocks noChangeAspect="1" noChangeArrowheads="1"/>
            </p:cNvPicPr>
            <p:nvPr/>
          </p:nvPicPr>
          <p:blipFill>
            <a:blip r:embed="rId2" cstate="print"/>
            <a:srcRect/>
            <a:stretch>
              <a:fillRect/>
            </a:stretch>
          </p:blipFill>
          <p:spPr bwMode="auto">
            <a:xfrm>
              <a:off x="0" y="14401800"/>
              <a:ext cx="1533585" cy="1143000"/>
            </a:xfrm>
            <a:prstGeom prst="rect">
              <a:avLst/>
            </a:prstGeom>
            <a:noFill/>
            <a:ln w="9525">
              <a:noFill/>
              <a:miter lim="800000"/>
              <a:headEnd/>
              <a:tailEnd/>
            </a:ln>
          </p:spPr>
        </p:pic>
        <p:sp>
          <p:nvSpPr>
            <p:cNvPr id="2066" name="TextBox 13"/>
            <p:cNvSpPr txBox="1">
              <a:spLocks noChangeArrowheads="1"/>
            </p:cNvSpPr>
            <p:nvPr/>
          </p:nvSpPr>
          <p:spPr bwMode="auto">
            <a:xfrm>
              <a:off x="1600200" y="15068490"/>
              <a:ext cx="6781800" cy="400110"/>
            </a:xfrm>
            <a:prstGeom prst="rect">
              <a:avLst/>
            </a:prstGeom>
            <a:noFill/>
            <a:ln w="9525">
              <a:noFill/>
              <a:miter lim="800000"/>
              <a:headEnd/>
              <a:tailEnd/>
            </a:ln>
          </p:spPr>
          <p:txBody>
            <a:bodyPr>
              <a:spAutoFit/>
            </a:bodyPr>
            <a:lstStyle/>
            <a:p>
              <a:r>
                <a:rPr lang="en-US" sz="2000" b="1">
                  <a:solidFill>
                    <a:srgbClr val="BC5704"/>
                  </a:solidFill>
                </a:rPr>
                <a:t>Engineering &amp; Computer Science Departments</a:t>
              </a:r>
            </a:p>
          </p:txBody>
        </p:sp>
      </p:grpSp>
      <p:sp>
        <p:nvSpPr>
          <p:cNvPr id="15" name="Content Placeholder 7"/>
          <p:cNvSpPr txBox="1">
            <a:spLocks/>
          </p:cNvSpPr>
          <p:nvPr/>
        </p:nvSpPr>
        <p:spPr bwMode="auto">
          <a:xfrm>
            <a:off x="5478463" y="12268200"/>
            <a:ext cx="4275137" cy="2133600"/>
          </a:xfrm>
          <a:prstGeom prst="rect">
            <a:avLst/>
          </a:prstGeom>
          <a:noFill/>
          <a:ln w="9525">
            <a:noFill/>
            <a:miter lim="800000"/>
            <a:headEnd/>
            <a:tailEnd/>
          </a:ln>
        </p:spPr>
        <p:txBody>
          <a:bodyPr lIns="146304" tIns="73152" rIns="146304" bIns="73152"/>
          <a:lstStyle/>
          <a:p>
            <a:pPr marL="547688" indent="-547688">
              <a:spcBef>
                <a:spcPct val="20000"/>
              </a:spcBef>
              <a:buFont typeface="Arial" charset="0"/>
              <a:buChar char="•"/>
              <a:defRPr/>
            </a:pPr>
            <a:r>
              <a:rPr lang="en-US" sz="2000" dirty="0">
                <a:latin typeface="+mn-lt"/>
                <a:cs typeface="+mn-cs"/>
              </a:rPr>
              <a:t>Improve Efficiency of power transfer.</a:t>
            </a:r>
          </a:p>
          <a:p>
            <a:pPr marL="547688" indent="-547688">
              <a:spcBef>
                <a:spcPct val="20000"/>
              </a:spcBef>
              <a:buFont typeface="Arial" charset="0"/>
              <a:buChar char="•"/>
              <a:defRPr/>
            </a:pPr>
            <a:r>
              <a:rPr lang="en-US" sz="2000" dirty="0">
                <a:latin typeface="+mn-lt"/>
                <a:cs typeface="+mn-cs"/>
              </a:rPr>
              <a:t>Apply concept to larger areas (power an entire house). </a:t>
            </a:r>
          </a:p>
          <a:p>
            <a:pPr marL="547688" indent="-547688">
              <a:spcBef>
                <a:spcPct val="20000"/>
              </a:spcBef>
              <a:buFont typeface="Arial" charset="0"/>
              <a:buChar char="•"/>
              <a:defRPr/>
            </a:pPr>
            <a:endParaRPr lang="en-US" sz="2000" dirty="0">
              <a:latin typeface="+mn-lt"/>
              <a:cs typeface="+mn-cs"/>
            </a:endParaRPr>
          </a:p>
          <a:p>
            <a:pPr>
              <a:spcBef>
                <a:spcPct val="20000"/>
              </a:spcBef>
              <a:defRPr/>
            </a:pPr>
            <a:endParaRPr lang="en-US" sz="2000" dirty="0">
              <a:latin typeface="+mn-lt"/>
              <a:cs typeface="+mn-cs"/>
            </a:endParaRPr>
          </a:p>
        </p:txBody>
      </p:sp>
      <p:sp>
        <p:nvSpPr>
          <p:cNvPr id="16" name="Text Placeholder 6"/>
          <p:cNvSpPr txBox="1">
            <a:spLocks/>
          </p:cNvSpPr>
          <p:nvPr/>
        </p:nvSpPr>
        <p:spPr bwMode="auto">
          <a:xfrm>
            <a:off x="5308600" y="11549063"/>
            <a:ext cx="4724400" cy="611187"/>
          </a:xfrm>
          <a:prstGeom prst="rect">
            <a:avLst/>
          </a:prstGeom>
          <a:noFill/>
          <a:ln w="9525">
            <a:noFill/>
            <a:miter lim="800000"/>
            <a:headEnd/>
            <a:tailEnd/>
          </a:ln>
        </p:spPr>
        <p:txBody>
          <a:bodyPr lIns="146304" tIns="73152" rIns="146304" bIns="73152" anchor="b"/>
          <a:lstStyle/>
          <a:p>
            <a:pPr>
              <a:spcBef>
                <a:spcPct val="20000"/>
              </a:spcBef>
              <a:buFont typeface="Arial" charset="0"/>
              <a:buNone/>
              <a:defRPr/>
            </a:pPr>
            <a:r>
              <a:rPr lang="en-US" sz="3000" b="1" dirty="0">
                <a:latin typeface="+mn-lt"/>
                <a:cs typeface="+mn-cs"/>
              </a:rPr>
              <a:t>Future Improvement Ideas</a:t>
            </a:r>
          </a:p>
        </p:txBody>
      </p:sp>
      <p:pic>
        <p:nvPicPr>
          <p:cNvPr id="2063" name="Picture 17" descr="C:\Users\K521A~1.LIN\AppData\Local\Temp\photo.JPG"/>
          <p:cNvPicPr>
            <a:picLocks noChangeAspect="1" noChangeArrowheads="1"/>
          </p:cNvPicPr>
          <p:nvPr/>
        </p:nvPicPr>
        <p:blipFill>
          <a:blip r:embed="rId3" cstate="print"/>
          <a:srcRect/>
          <a:stretch>
            <a:fillRect/>
          </a:stretch>
        </p:blipFill>
        <p:spPr bwMode="auto">
          <a:xfrm>
            <a:off x="-11113" y="10944225"/>
            <a:ext cx="3973513" cy="2979738"/>
          </a:xfrm>
          <a:prstGeom prst="rect">
            <a:avLst/>
          </a:prstGeom>
          <a:noFill/>
          <a:ln w="9525">
            <a:noFill/>
            <a:miter lim="800000"/>
            <a:headEnd/>
            <a:tailEnd/>
          </a:ln>
        </p:spPr>
      </p:pic>
      <p:pic>
        <p:nvPicPr>
          <p:cNvPr id="2064" name="Picture 18"/>
          <p:cNvPicPr>
            <a:picLocks noChangeAspect="1" noChangeArrowheads="1"/>
          </p:cNvPicPr>
          <p:nvPr/>
        </p:nvPicPr>
        <p:blipFill>
          <a:blip r:embed="rId4" cstate="print"/>
          <a:srcRect/>
          <a:stretch>
            <a:fillRect/>
          </a:stretch>
        </p:blipFill>
        <p:spPr bwMode="auto">
          <a:xfrm>
            <a:off x="5461000" y="8066088"/>
            <a:ext cx="4597400" cy="28511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3238" y="609600"/>
            <a:ext cx="9021762" cy="14554200"/>
          </a:xfrm>
        </p:spPr>
        <p:txBody>
          <a:bodyPr/>
          <a:lstStyle/>
          <a:p>
            <a:pPr>
              <a:buFont typeface="Arial" charset="0"/>
              <a:buNone/>
              <a:defRPr/>
            </a:pPr>
            <a:r>
              <a:rPr lang="en-US" sz="1600" b="1" u="sng" dirty="0" smtClean="0"/>
              <a:t>Report:</a:t>
            </a:r>
          </a:p>
          <a:p>
            <a:r>
              <a:rPr lang="en-US" sz="1600" b="1" dirty="0" smtClean="0"/>
              <a:t>Creation Process:</a:t>
            </a:r>
            <a:endParaRPr lang="en-US" sz="1600" dirty="0" smtClean="0"/>
          </a:p>
          <a:p>
            <a:r>
              <a:rPr lang="en-US" sz="1600" dirty="0" smtClean="0"/>
              <a:t>1: Get the required wire, in our case we used copper wire insulated by a lacquer coating.</a:t>
            </a:r>
          </a:p>
          <a:p>
            <a:r>
              <a:rPr lang="en-US" sz="1600" dirty="0" smtClean="0"/>
              <a:t>2: Wind wire into a loop. It is recommended that you count the number of loops created as well as keeping the wires as tightly wound as possible.</a:t>
            </a:r>
          </a:p>
          <a:p>
            <a:r>
              <a:rPr lang="en-US" sz="1600" dirty="0" smtClean="0"/>
              <a:t>3: Repeat step two to create a second wire coil. Make a good effort to keep the two coils very similar in size (circumference of the loops) without being exactly the same. This is to create more reliable and efficient power transfer.</a:t>
            </a:r>
          </a:p>
          <a:p>
            <a:r>
              <a:rPr lang="en-US" sz="1600" dirty="0" smtClean="0"/>
              <a:t>4: Run an AC current through one of the wire coils. Use a function generator and make sure to use a square wave function as well. A multi-meter here would be helpful in determining the voltage being supplied. With a voltage reading, you can then determine the frequency that will generate the most voltage for your particular wire coil.</a:t>
            </a:r>
          </a:p>
          <a:p>
            <a:r>
              <a:rPr lang="en-US" sz="1600" dirty="0" smtClean="0"/>
              <a:t>5: Place the second wire coil inside (or around depending on the sizes) the first coil. Attach a load to this second coil and view the results. A second multi-meter would be beneficial as well to read the voltage being received. </a:t>
            </a:r>
          </a:p>
          <a:p>
            <a:r>
              <a:rPr lang="en-US" sz="1600" dirty="0" smtClean="0"/>
              <a:t>6: Once step five is complete, you should have a working device that transfers power between two points wirelessly. Feel free to play around and see how the voltage transfers change based on the location of the two rings.</a:t>
            </a:r>
          </a:p>
          <a:p>
            <a:endParaRPr lang="en-US" sz="1600" dirty="0" smtClean="0"/>
          </a:p>
          <a:p>
            <a:r>
              <a:rPr lang="en-US" sz="1600" dirty="0" smtClean="0"/>
              <a:t>Schematic</a:t>
            </a:r>
            <a:r>
              <a:rPr lang="en-US" sz="1600" dirty="0" smtClean="0"/>
              <a:t>: </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pPr>
              <a:buNone/>
            </a:pPr>
            <a:endParaRPr lang="en-US" sz="1600" dirty="0" smtClean="0"/>
          </a:p>
          <a:p>
            <a:endParaRPr lang="en-US" sz="1600" dirty="0" smtClean="0"/>
          </a:p>
          <a:p>
            <a:r>
              <a:rPr lang="en-US" sz="1600" dirty="0" smtClean="0"/>
              <a:t>A and B represent the coils of wire. A function generator sends AC voltage through coil A, and then using the wireless power transfer of the resulting magnetic field, coil B receives power. The power coil B receives is then sent on to the load (Vo). In our trials we used a basic LED. </a:t>
            </a:r>
          </a:p>
          <a:p>
            <a:r>
              <a:rPr lang="en-US" sz="1600" dirty="0" smtClean="0"/>
              <a:t>The amount of power transferred depends on a number of things, including the number of loops in each coil of wire. The distance the wires are apart from each other also helps determine the power of the magnetic field. </a:t>
            </a:r>
          </a:p>
          <a:p>
            <a:pPr>
              <a:buNone/>
            </a:pPr>
            <a:endParaRPr lang="en-US" sz="1600" dirty="0" smtClean="0"/>
          </a:p>
          <a:p>
            <a:r>
              <a:rPr lang="en-US" sz="1600" b="1" dirty="0" smtClean="0"/>
              <a:t>Part List:</a:t>
            </a:r>
            <a:endParaRPr lang="en-US" sz="1600" dirty="0" smtClean="0"/>
          </a:p>
          <a:p>
            <a:r>
              <a:rPr lang="en-US" sz="1600" dirty="0" smtClean="0"/>
              <a:t>Lacquered Copper Wire</a:t>
            </a:r>
          </a:p>
          <a:p>
            <a:r>
              <a:rPr lang="en-US" sz="1600" dirty="0" smtClean="0"/>
              <a:t>Signal/Function Generator</a:t>
            </a:r>
          </a:p>
          <a:p>
            <a:r>
              <a:rPr lang="en-US" sz="1600" dirty="0" smtClean="0"/>
              <a:t>LED bulb (or similar load)</a:t>
            </a:r>
          </a:p>
          <a:p>
            <a:r>
              <a:rPr lang="en-US" sz="1600" dirty="0" smtClean="0"/>
              <a:t>Wire Clips</a:t>
            </a:r>
          </a:p>
          <a:p>
            <a:r>
              <a:rPr lang="en-US" sz="1600" dirty="0" smtClean="0"/>
              <a:t>Multi-meter (optional but recommended)</a:t>
            </a:r>
          </a:p>
          <a:p>
            <a:pPr>
              <a:buNone/>
            </a:pPr>
            <a:r>
              <a:rPr lang="en-US" sz="1600" b="1" dirty="0" smtClean="0"/>
              <a:t> </a:t>
            </a:r>
            <a:endParaRPr lang="en-US" sz="1600" dirty="0" smtClean="0"/>
          </a:p>
          <a:p>
            <a:r>
              <a:rPr lang="en-US" sz="1600" b="1" dirty="0" smtClean="0"/>
              <a:t>Results: </a:t>
            </a:r>
            <a:endParaRPr lang="en-US" sz="1600" dirty="0" smtClean="0"/>
          </a:p>
          <a:p>
            <a:r>
              <a:rPr lang="en-US" sz="1600" dirty="0" smtClean="0"/>
              <a:t>Our group was able to effectively transfer power between the two wire coils. The transfer rate was approximately 30-50% of the original voltage depending on the function generator. While this is an inefficient model in that regard, it is good enough to light the LED and show the concepts at work. Future goals or improvements will definitely be centered around improving the efficiency rates of the power transfer. </a:t>
            </a:r>
          </a:p>
          <a:p>
            <a:pPr>
              <a:buNone/>
            </a:pPr>
            <a:r>
              <a:rPr lang="en-US" sz="1600" b="1" dirty="0" smtClean="0"/>
              <a:t> </a:t>
            </a:r>
            <a:endParaRPr lang="en-US" sz="1600" dirty="0" smtClean="0"/>
          </a:p>
          <a:p>
            <a:pPr>
              <a:buNone/>
            </a:pPr>
            <a:endParaRPr lang="en-US" sz="1600" dirty="0" smtClean="0"/>
          </a:p>
          <a:p>
            <a:pPr>
              <a:buFont typeface="Arial" charset="0"/>
              <a:buNone/>
              <a:defRPr/>
            </a:pPr>
            <a:endParaRPr lang="en-US" sz="1600" b="1" u="sng" dirty="0" smtClean="0"/>
          </a:p>
        </p:txBody>
      </p:sp>
      <p:pic>
        <p:nvPicPr>
          <p:cNvPr id="3" name="Picture 2"/>
          <p:cNvPicPr/>
          <p:nvPr/>
        </p:nvPicPr>
        <p:blipFill>
          <a:blip r:embed="rId2" cstate="print"/>
          <a:srcRect/>
          <a:stretch>
            <a:fillRect/>
          </a:stretch>
        </p:blipFill>
        <p:spPr bwMode="auto">
          <a:xfrm>
            <a:off x="1219200" y="6172200"/>
            <a:ext cx="3143250" cy="25812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537</Words>
  <Application>Microsoft Office PowerPoint</Application>
  <PresentationFormat>Custom</PresentationFormat>
  <Paragraphs>65</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Wireless Power  March 08, 2012   Kam Afshari, Cole Morton, Jeremiah Waugh Kyle Lindsley Engineering 204/252/253 </vt:lpstr>
      <vt:lpstr>Slide 2</vt:lpstr>
    </vt:vector>
  </TitlesOfParts>
  <Company>Clark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Total</dc:title>
  <dc:creator>Administrator</dc:creator>
  <cp:lastModifiedBy>Kyle</cp:lastModifiedBy>
  <cp:revision>25</cp:revision>
  <dcterms:created xsi:type="dcterms:W3CDTF">2010-11-08T18:31:12Z</dcterms:created>
  <dcterms:modified xsi:type="dcterms:W3CDTF">2012-03-09T23:39:35Z</dcterms:modified>
</cp:coreProperties>
</file>